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</p:sldIdLst>
  <p:sldSz cy="43200625" cx="32399275"/>
  <p:notesSz cx="6858000" cy="9144000"/>
  <p:embeddedFontLst>
    <p:embeddedFont>
      <p:font typeface="Roboto ExtraBold"/>
      <p:bold r:id="rId8"/>
      <p:boldItalic r:id="rId9"/>
    </p:embeddedFont>
    <p:embeddedFont>
      <p:font typeface="Roboto Black"/>
      <p:bold r:id="rId10"/>
      <p:boldItalic r:id="rId11"/>
    </p:embeddedFont>
    <p:embeddedFont>
      <p:font typeface="Roboto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3606">
          <p15:clr>
            <a:srgbClr val="747775"/>
          </p15:clr>
        </p15:guide>
        <p15:guide id="2" pos="9877">
          <p15:clr>
            <a:srgbClr val="747775"/>
          </p15:clr>
        </p15:guide>
        <p15:guide id="3" pos="10542">
          <p15:clr>
            <a:srgbClr val="747775"/>
          </p15:clr>
        </p15:guide>
        <p15:guide id="4" pos="1201">
          <p15:clr>
            <a:srgbClr val="747775"/>
          </p15:clr>
        </p15:guide>
        <p15:guide id="5" pos="19208">
          <p15:clr>
            <a:srgbClr val="747775"/>
          </p15:clr>
        </p15:guide>
        <p15:guide id="6" orient="horz" pos="9507">
          <p15:clr>
            <a:srgbClr val="747775"/>
          </p15:clr>
        </p15:guide>
        <p15:guide id="7" orient="horz" pos="26257">
          <p15:clr>
            <a:srgbClr val="747775"/>
          </p15:clr>
        </p15:guide>
      </p15:sldGuideLst>
    </p:ext>
    <p:ext uri="GoogleSlidesCustomDataVersion2">
      <go:slidesCustomData xmlns:go="http://customooxmlschemas.google.com/" r:id="rId16" roundtripDataSignature="AMtx7miyyspLeIYB292Me6JbGBXt5H61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5900EEF-04EB-4389-8B9C-36DD706383C5}">
  <a:tblStyle styleId="{E5900EEF-04EB-4389-8B9C-36DD706383C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3606" orient="horz"/>
        <p:guide pos="9877"/>
        <p:guide pos="10542"/>
        <p:guide pos="1201"/>
        <p:guide pos="19208"/>
        <p:guide pos="9507" orient="horz"/>
        <p:guide pos="2625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RobotoBlack-boldItalic.fntdata"/><Relationship Id="rId10" Type="http://schemas.openxmlformats.org/officeDocument/2006/relationships/font" Target="fonts/RobotoBlack-bold.fntdata"/><Relationship Id="rId13" Type="http://schemas.openxmlformats.org/officeDocument/2006/relationships/font" Target="fonts/Roboto-bold.fntdata"/><Relationship Id="rId12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font" Target="fonts/RobotoExtraBold-boldItalic.fntdata"/><Relationship Id="rId15" Type="http://schemas.openxmlformats.org/officeDocument/2006/relationships/font" Target="fonts/Roboto-boldItalic.fntdata"/><Relationship Id="rId14" Type="http://schemas.openxmlformats.org/officeDocument/2006/relationships/font" Target="fonts/Roboto-italic.fntdata"/><Relationship Id="rId16" Type="http://customschemas.google.com/relationships/presentationmetadata" Target="meta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font" Target="fonts/RobotoExtraBold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43448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" name="Google Shape;13;p1:notes"/>
          <p:cNvSpPr/>
          <p:nvPr>
            <p:ph idx="2" type="sldImg"/>
          </p:nvPr>
        </p:nvSpPr>
        <p:spPr>
          <a:xfrm>
            <a:off x="2143125" y="685800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" title="Verso - Certificado cópia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357175"/>
            <a:ext cx="32400000" cy="8457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2"/>
          <p:cNvGrpSpPr/>
          <p:nvPr/>
        </p:nvGrpSpPr>
        <p:grpSpPr>
          <a:xfrm>
            <a:off x="8509863" y="0"/>
            <a:ext cx="15380275" cy="7622874"/>
            <a:chOff x="9554050" y="0"/>
            <a:chExt cx="15380275" cy="7622874"/>
          </a:xfrm>
        </p:grpSpPr>
        <p:pic>
          <p:nvPicPr>
            <p:cNvPr id="8" name="Google Shape;8;p2" title="Logo_IFC_vertical_RGB.png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554050" y="388350"/>
              <a:ext cx="6254679" cy="723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;p2" title="Ativo 6@6x.png"/>
            <p:cNvPicPr preferRelativeResize="0"/>
            <p:nvPr/>
          </p:nvPicPr>
          <p:blipFill rotWithShape="1">
            <a:blip r:embed="rId4">
              <a:alphaModFix/>
            </a:blip>
            <a:srcRect b="1119" l="0" r="0" t="4609"/>
            <a:stretch/>
          </p:blipFill>
          <p:spPr>
            <a:xfrm>
              <a:off x="17968350" y="0"/>
              <a:ext cx="6965975" cy="72345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202">
          <p15:clr>
            <a:srgbClr val="E46962"/>
          </p15:clr>
        </p15:guide>
        <p15:guide id="2" pos="19208">
          <p15:clr>
            <a:srgbClr val="E46962"/>
          </p15:clr>
        </p15:guide>
        <p15:guide id="3" orient="horz" pos="9524">
          <p15:clr>
            <a:srgbClr val="E46962"/>
          </p15:clr>
        </p15:guide>
        <p15:guide id="4" orient="horz" pos="567">
          <p15:clr>
            <a:srgbClr val="E46962"/>
          </p15:clr>
        </p15:guide>
        <p15:guide id="5" orient="horz" pos="4365">
          <p15:clr>
            <a:srgbClr val="E46962"/>
          </p15:clr>
        </p15:guide>
        <p15:guide id="6" pos="11509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ngelogabrieldossantos831@gmail.com" TargetMode="External"/><Relationship Id="rId4" Type="http://schemas.openxmlformats.org/officeDocument/2006/relationships/hyperlink" Target="mailto:rick39000@gmail.com" TargetMode="External"/><Relationship Id="rId11" Type="http://schemas.openxmlformats.org/officeDocument/2006/relationships/image" Target="../media/image1.png"/><Relationship Id="rId10" Type="http://schemas.openxmlformats.org/officeDocument/2006/relationships/image" Target="../media/image3.png"/><Relationship Id="rId9" Type="http://schemas.openxmlformats.org/officeDocument/2006/relationships/image" Target="../media/image6.png"/><Relationship Id="rId5" Type="http://schemas.openxmlformats.org/officeDocument/2006/relationships/hyperlink" Target="mailto:inesdesejos24@gmail.com" TargetMode="External"/><Relationship Id="rId6" Type="http://schemas.openxmlformats.org/officeDocument/2006/relationships/hyperlink" Target="mailto:diego.souza@ifc.edu.br" TargetMode="External"/><Relationship Id="rId7" Type="http://schemas.openxmlformats.org/officeDocument/2006/relationships/hyperlink" Target="mailto:carla.morschbacher@ifc.edu.br" TargetMode="External"/><Relationship Id="rId8" Type="http://schemas.openxmlformats.org/officeDocument/2006/relationships/hyperlink" Target="mailto:melissa.meier@ifc.edu.br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"/>
          <p:cNvSpPr txBox="1"/>
          <p:nvPr/>
        </p:nvSpPr>
        <p:spPr>
          <a:xfrm>
            <a:off x="1890000" y="8304050"/>
            <a:ext cx="28636200" cy="34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500" lIns="99050" spcFirstLastPara="1" rIns="99050" wrap="square" tIns="49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00"/>
              <a:buFont typeface="Arial"/>
              <a:buNone/>
            </a:pPr>
            <a:r>
              <a:rPr b="0" i="0" lang="pt-BR" sz="6500" u="none" cap="none" strike="noStrike">
                <a:solidFill>
                  <a:srgbClr val="1E3C76"/>
                </a:solidFill>
                <a:latin typeface="Roboto Black"/>
                <a:ea typeface="Roboto Black"/>
                <a:cs typeface="Roboto Black"/>
                <a:sym typeface="Roboto Black"/>
              </a:rPr>
              <a:t>GAMIFICAÇÃO NO ENSINO DE MATEMÁTICA: EXPERIÊNCIAS COM KAHOOT E PLICKERS NO PIBID</a:t>
            </a:r>
            <a:endParaRPr b="0" i="0" sz="6500" u="none" cap="none" strike="noStrike">
              <a:solidFill>
                <a:srgbClr val="1E3C76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" name="Google Shape;16;p1"/>
          <p:cNvSpPr txBox="1"/>
          <p:nvPr/>
        </p:nvSpPr>
        <p:spPr>
          <a:xfrm>
            <a:off x="6262400" y="11803550"/>
            <a:ext cx="24264000" cy="3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50" spcFirstLastPara="1" rIns="99050" wrap="square" tIns="495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Angelo Gabriel Santos Pereira, </a:t>
            </a:r>
            <a:r>
              <a:rPr b="1" i="1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Campus </a:t>
            </a: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Camboriú, curso Matemática, </a:t>
            </a:r>
            <a:r>
              <a:rPr b="1" i="0" lang="pt-BR" sz="3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angelogabrieldossantos831@gmail.com</a:t>
            </a:r>
            <a:endParaRPr b="1" i="0" sz="3400" u="none" cap="none" strike="noStrike">
              <a:solidFill>
                <a:srgbClr val="4B555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Ricardo Bressan Tasca, </a:t>
            </a:r>
            <a:r>
              <a:rPr b="1" i="1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Campus </a:t>
            </a: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Camboriú, curso Matemática, </a:t>
            </a:r>
            <a:r>
              <a:rPr b="1" i="0" lang="pt-BR" sz="3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rick39000@gmail.com</a:t>
            </a:r>
            <a:endParaRPr b="1" i="1" sz="3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Inês Silva, </a:t>
            </a:r>
            <a:r>
              <a:rPr b="1" i="1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Campus </a:t>
            </a: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Camboriú, curso Matemática, </a:t>
            </a:r>
            <a:r>
              <a:rPr b="1" i="0" lang="pt-BR" sz="3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inesdesejos24@gmail.com</a:t>
            </a:r>
            <a:endParaRPr b="1" i="1" sz="3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555C"/>
              </a:buClr>
              <a:buSzPts val="5900"/>
              <a:buFont typeface="Arial"/>
              <a:buNone/>
            </a:pP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Diego das Neves de Souza, Professor </a:t>
            </a:r>
            <a:r>
              <a:rPr b="1" lang="pt-BR" sz="3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Supervisor</a:t>
            </a: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– </a:t>
            </a:r>
            <a:r>
              <a:rPr b="1" i="1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Campus </a:t>
            </a: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Camboriú, </a:t>
            </a:r>
            <a:r>
              <a:rPr b="1" i="0" lang="pt-BR" sz="3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diego.souza@ifc.edu.br</a:t>
            </a:r>
            <a:endParaRPr b="1" i="0" sz="3400" u="none" cap="none" strike="noStrike">
              <a:solidFill>
                <a:srgbClr val="4B555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555C"/>
              </a:buClr>
              <a:buSzPts val="5900"/>
              <a:buFont typeface="Arial"/>
              <a:buNone/>
            </a:pP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Carla Morschbacher, Professora </a:t>
            </a:r>
            <a:r>
              <a:rPr b="1" lang="pt-BR" sz="3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Supervisora</a:t>
            </a: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– </a:t>
            </a:r>
            <a:r>
              <a:rPr b="1" i="1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Campus </a:t>
            </a: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Camboriú, </a:t>
            </a:r>
            <a:r>
              <a:rPr b="1" i="0" lang="pt-BR" sz="3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carla.morschbacher@ifc.edu.br</a:t>
            </a:r>
            <a:endParaRPr b="1" i="0" sz="3400" u="none" cap="none" strike="noStrike">
              <a:solidFill>
                <a:srgbClr val="4B555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555C"/>
              </a:buClr>
              <a:buSzPts val="5900"/>
              <a:buFont typeface="Arial"/>
              <a:buNone/>
            </a:pP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Melissa Meier, Professora Orientadora – </a:t>
            </a:r>
            <a:r>
              <a:rPr b="1" i="1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Campus </a:t>
            </a:r>
            <a:r>
              <a:rPr b="1" i="0" lang="pt-BR" sz="3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Camboriú, </a:t>
            </a:r>
            <a:r>
              <a:rPr b="1" i="0" lang="pt-BR" sz="3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melissa.meier@ifc.edu.br</a:t>
            </a:r>
            <a:endParaRPr b="1" i="0" sz="3400" u="none" cap="none" strike="noStrike">
              <a:solidFill>
                <a:srgbClr val="4B555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555C"/>
              </a:buClr>
              <a:buSzPts val="5900"/>
              <a:buFont typeface="Arial"/>
              <a:buNone/>
            </a:pPr>
            <a:r>
              <a:t/>
            </a:r>
            <a:endParaRPr b="1" i="0" sz="3400" u="none" cap="none" strike="noStrike">
              <a:solidFill>
                <a:srgbClr val="4B555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17;p1"/>
          <p:cNvSpPr txBox="1"/>
          <p:nvPr/>
        </p:nvSpPr>
        <p:spPr>
          <a:xfrm>
            <a:off x="1890000" y="15092000"/>
            <a:ext cx="13790400" cy="26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pt-BR" sz="4700" u="none" cap="none" strike="noStrike">
                <a:solidFill>
                  <a:srgbClr val="1E3C76"/>
                </a:solidFill>
                <a:latin typeface="Roboto ExtraBold"/>
                <a:ea typeface="Roboto ExtraBold"/>
                <a:cs typeface="Roboto ExtraBold"/>
                <a:sym typeface="Roboto ExtraBold"/>
              </a:rPr>
              <a:t>Introdução</a:t>
            </a:r>
            <a:endParaRPr b="0" i="0" sz="4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Este trabalho relata uma experiência do núcleo de Matemática do PIBID (Edital CAPES nº 10/2024) do IFC - Campus Camboriú, realizada com a turma AA25 do Curso Técnico em Agropecuária. A proposta fundamentou-se na gamificação, entendida como a utilização de elementos de jogos em contextos educacionais para aprimorar o processo de ensino e aprendizagem (FARDO, 2013), explorando Kahoot e Plickers para aplicação de quizzes a fim de promover motivação, engajamento e interação entre estudantes e professores (VARGAS; AHLERT, 2017).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rPr b="0" i="0" lang="pt-BR" sz="4700" u="none" cap="none" strike="noStrike">
                <a:solidFill>
                  <a:srgbClr val="1E3C76"/>
                </a:solidFill>
                <a:latin typeface="Roboto ExtraBold"/>
                <a:ea typeface="Roboto ExtraBold"/>
                <a:cs typeface="Roboto ExtraBold"/>
                <a:sym typeface="Roboto ExtraBold"/>
              </a:rPr>
              <a:t>Objetivos</a:t>
            </a:r>
            <a:endParaRPr b="0" i="0" sz="4700" u="none" cap="none" strike="noStrike">
              <a:solidFill>
                <a:srgbClr val="1E3C76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Estimular a participação ativa dos estudantes, promover aprendizagem significativa com tecnologias digitais e comparar as potencialidades e limitações das ferramentas Kahoot e Plickers.</a:t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b="0" i="0" lang="pt-BR" sz="4700" u="none" cap="none" strike="noStrike">
                <a:solidFill>
                  <a:srgbClr val="1E3C76"/>
                </a:solidFill>
                <a:latin typeface="Roboto ExtraBold"/>
                <a:ea typeface="Roboto ExtraBold"/>
                <a:cs typeface="Roboto ExtraBold"/>
                <a:sym typeface="Roboto ExtraBold"/>
              </a:rPr>
              <a:t>Metodologia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Planejamento colaborativo entre bolsistas e professor supervisor. Foram elaborados quizzes sobre conjuntos, conjuntos numéricos e funções afins. O Kahoot, aplicado  em 04/07/2025, exigiu celulares e conexão com internet; o Plickers, aplicado em 11/07/2025, usou cartões com QR Codes. Houve reuniões de planejamento, testes prévios e momentos de </a:t>
            </a:r>
            <a:r>
              <a:rPr lang="pt-BR"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socialização</a:t>
            </a: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no grupo PIBID.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rPr b="0" i="0" lang="pt-BR" sz="4700" u="none" cap="none" strike="noStrike">
                <a:solidFill>
                  <a:srgbClr val="1E3C76"/>
                </a:solidFill>
                <a:latin typeface="Roboto ExtraBold"/>
                <a:ea typeface="Roboto ExtraBold"/>
                <a:cs typeface="Roboto ExtraBold"/>
                <a:sym typeface="Roboto ExtraBold"/>
              </a:rPr>
              <a:t>Resultados e discussões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Houve maior engajamento, motivação e participação dos alunos em comparação às aulas expositivas tradicionais, favorecendo a revisão de conteúdos de forma lúdica. A seguir, </a:t>
            </a:r>
            <a:r>
              <a:rPr lang="pt-BR"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segue</a:t>
            </a: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uma tabela comparativa entre </a:t>
            </a:r>
            <a:r>
              <a:rPr lang="pt-BR"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 duas</a:t>
            </a: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ferramentas.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18;p1"/>
          <p:cNvSpPr txBox="1"/>
          <p:nvPr/>
        </p:nvSpPr>
        <p:spPr>
          <a:xfrm>
            <a:off x="16720250" y="14915025"/>
            <a:ext cx="13806000" cy="121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4700" u="none" cap="none" strike="noStrike">
              <a:solidFill>
                <a:schemeClr val="accen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4700" u="none" cap="none" strike="noStrike">
              <a:solidFill>
                <a:schemeClr val="accen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4700" u="none" cap="none" strike="noStrike">
              <a:solidFill>
                <a:schemeClr val="accen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4700" u="none" cap="none" strike="noStrike">
              <a:solidFill>
                <a:schemeClr val="accen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4700" u="none" cap="none" strike="noStrike">
              <a:solidFill>
                <a:schemeClr val="accen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4700" u="none" cap="none" strike="noStrike">
              <a:solidFill>
                <a:schemeClr val="accen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4700" u="none" cap="none" strike="noStrike">
              <a:solidFill>
                <a:schemeClr val="accen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4700" u="none" cap="none" strike="noStrike">
              <a:solidFill>
                <a:schemeClr val="accen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4700" u="none" cap="none" strike="noStrike">
              <a:solidFill>
                <a:schemeClr val="accen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4700" u="none" cap="none" strike="noStrike">
                <a:solidFill>
                  <a:schemeClr val="accent1"/>
                </a:solidFill>
                <a:latin typeface="Roboto ExtraBold"/>
                <a:ea typeface="Roboto ExtraBold"/>
                <a:cs typeface="Roboto ExtraBold"/>
                <a:sym typeface="Roboto ExtraBold"/>
              </a:rPr>
              <a:t>Conclusão/considerações finais</a:t>
            </a:r>
            <a:endParaRPr b="0" i="0" sz="4700" u="none" cap="none" strike="noStrike">
              <a:solidFill>
                <a:schemeClr val="accen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 uso do Kahoot e do Plickers torna o ensino de Matemática mais interativo, inclusivo e motivador. A experiência integrou tecnologia, ludicidade e avaliação formativa, evidenciando a relevância das metodologias ativas no contexto esc</a:t>
            </a:r>
            <a:r>
              <a:rPr lang="pt-BR"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olar.</a:t>
            </a:r>
            <a:r>
              <a:rPr lang="pt-BR"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Além disso, contribuiu para a formação dos bolsistas do PIBID, possibilitando a análise e a comparação de diferentes ferramentas tecnológicas aplicadas ao processo de ensino e aprendizagem.</a:t>
            </a:r>
            <a:endParaRPr sz="3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4700" u="none" cap="none" strike="noStrike">
                <a:solidFill>
                  <a:srgbClr val="1E3C76"/>
                </a:solidFill>
                <a:latin typeface="Roboto ExtraBold"/>
                <a:ea typeface="Roboto ExtraBold"/>
                <a:cs typeface="Roboto ExtraBold"/>
                <a:sym typeface="Roboto ExtraBold"/>
              </a:rPr>
              <a:t>Referências</a:t>
            </a:r>
            <a:endParaRPr b="0" i="0" sz="4700" u="none" cap="none" strike="noStrike">
              <a:solidFill>
                <a:srgbClr val="1E3C76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FARDO, M. L. </a:t>
            </a:r>
            <a:r>
              <a:rPr b="1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gamificação aplicada em ambientes de aprendizagem.</a:t>
            </a: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RENOTE, v. 11, n. 1, jul. 2013. DOI: https://doi.org/10.22456/1679-1916.41629.</a:t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VARGAS, D. de; AHLERT, E. M. </a:t>
            </a:r>
            <a:r>
              <a:rPr b="1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 processo de aprendizagem e avaliação através de quiz.</a:t>
            </a:r>
            <a:r>
              <a:rPr b="0" i="0" lang="pt-BR" sz="3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Lajeado: Univates, 2017. Disponível em: &lt;https://www.univates.br/bduserver/api/core/bitstreams/313a3a59-caf6-4d93-b107-bcd60b419f05/content&gt;. Acesso em: 20 ago. 2025.</a:t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>
                <a:srgbClr val="75808A"/>
              </a:buClr>
              <a:buSzPts val="5200"/>
              <a:buFont typeface="Arial"/>
              <a:buNone/>
            </a:pPr>
            <a:r>
              <a:t/>
            </a:r>
            <a:endParaRPr b="0" i="0" sz="4900" u="none" cap="none" strike="noStrike">
              <a:solidFill>
                <a:srgbClr val="7580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4033400" y="11803550"/>
            <a:ext cx="22290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50" spcFirstLastPara="1" rIns="99050" wrap="square" tIns="495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555C"/>
              </a:buClr>
              <a:buSzPts val="5900"/>
              <a:buFont typeface="Arial"/>
              <a:buNone/>
            </a:pPr>
            <a:r>
              <a:rPr b="1" i="0" lang="pt-BR" sz="3700" u="none" cap="none" strike="noStrike">
                <a:solidFill>
                  <a:srgbClr val="1E3C76"/>
                </a:solidFill>
                <a:latin typeface="Roboto"/>
                <a:ea typeface="Roboto"/>
                <a:cs typeface="Roboto"/>
                <a:sym typeface="Roboto"/>
              </a:rPr>
              <a:t>Autores:</a:t>
            </a:r>
            <a:endParaRPr b="1" i="0" sz="3700" u="none" cap="none" strike="noStrike">
              <a:solidFill>
                <a:srgbClr val="1E3C7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" name="Google Shape;20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914575" y="270953"/>
            <a:ext cx="10220325" cy="7239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" name="Google Shape;21;p1"/>
          <p:cNvGraphicFramePr/>
          <p:nvPr/>
        </p:nvGraphicFramePr>
        <p:xfrm>
          <a:off x="16720240" y="151193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{E5900EEF-04EB-4389-8B9C-36DD706383C5}</a:tableStyleId>
              </a:tblPr>
              <a:tblGrid>
                <a:gridCol w="2687950"/>
                <a:gridCol w="5248075"/>
                <a:gridCol w="5869975"/>
              </a:tblGrid>
              <a:tr h="70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Critério</a:t>
                      </a: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Kahoot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Plickers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35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Praticidade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Exige celular e internet para todos os alunos. Pode gerar problemas de conexão.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pt-BR" sz="3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O</a:t>
                      </a: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professor </a:t>
                      </a:r>
                      <a:r>
                        <a:rPr lang="pt-BR" sz="3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utiliza</a:t>
                      </a: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celular</a:t>
                      </a:r>
                      <a:r>
                        <a:rPr lang="pt-BR" sz="3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e</a:t>
                      </a: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os alunos cartões com QR code (dispensa internet).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8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Inclusão</a:t>
                      </a: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Pode gerar constrangimento a quem não possui celular.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Garante participação de todos, mesmo sem dispositivo próprio.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9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Interação em sala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Alta: ranking, visual dinâmico e competição amigável aumentam engajamento.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Interação menor: sem ranking ou pontuação visível.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Colaboração</a:t>
                      </a: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Incentiva formação de </a:t>
                      </a:r>
                      <a:r>
                        <a:rPr lang="pt-BR" sz="3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equipes</a:t>
                      </a: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para pontuar melhor.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Menor incentivo à colaboração entre alunos.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9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Usabilidade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Respostas via celular; não permite alterar após envio.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Resposta com cartão; pode alterar enquanto tempo não encerra.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35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Recursos disponíveis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Permite até 20 questões contínuas; controle prévio do tempo para todas.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Limitação de 5 questões por bloco na versão gratuita; tempo definido pelo professor em aula.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8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Visual e design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Mais atrativo, com cores, ícones e feedback imediato.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Visual simples, sem apelo lúdico significativo.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96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Feedback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Mostra pódio e ranking ao final de cada questão.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pt-BR" sz="3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Mostra a lista de respostas em tempo real, sem ranking geral.</a:t>
                      </a:r>
                      <a:endParaRPr sz="3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2" name="Google Shape;22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88925" y="32999626"/>
            <a:ext cx="5890114" cy="442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89850" y="32999626"/>
            <a:ext cx="7195068" cy="4425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3C76"/>
      </a:accent1>
      <a:accent2>
        <a:srgbClr val="F49B78"/>
      </a:accent2>
      <a:accent3>
        <a:srgbClr val="A5A5A5"/>
      </a:accent3>
      <a:accent4>
        <a:srgbClr val="F49B78"/>
      </a:accent4>
      <a:accent5>
        <a:srgbClr val="1E3C76"/>
      </a:accent5>
      <a:accent6>
        <a:srgbClr val="1E3C76"/>
      </a:accent6>
      <a:hlink>
        <a:srgbClr val="1E3C76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