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32399275"/>
  <p:notesSz cx="6858000" cy="9144000"/>
  <p:embeddedFontLst>
    <p:embeddedFont>
      <p:font typeface="Roboto Black"/>
      <p:bold r:id="rId8"/>
      <p:boldItalic r:id="rId9"/>
    </p:embeddedFon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9877">
          <p15:clr>
            <a:srgbClr val="747775"/>
          </p15:clr>
        </p15:guide>
        <p15:guide id="3" pos="10542">
          <p15:clr>
            <a:srgbClr val="747775"/>
          </p15:clr>
        </p15:guide>
        <p15:guide id="4" pos="1201">
          <p15:clr>
            <a:srgbClr val="747775"/>
          </p15:clr>
        </p15:guide>
        <p15:guide id="5" pos="19208">
          <p15:clr>
            <a:srgbClr val="747775"/>
          </p15:clr>
        </p15:guide>
        <p15:guide id="6" orient="horz" pos="9507">
          <p15:clr>
            <a:srgbClr val="747775"/>
          </p15:clr>
        </p15:guide>
        <p15:guide id="7" orient="horz" pos="26257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iZY3wAaU1z/neIsMRvFOKKE4e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9877"/>
        <p:guide pos="10542"/>
        <p:guide pos="1201"/>
        <p:guide pos="19208"/>
        <p:guide pos="9507" orient="horz"/>
        <p:guide pos="262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Black-boldItalic.fntdata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8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857457" y="685800"/>
            <a:ext cx="514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1104449" y="35532388"/>
            <a:ext cx="212559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104449" y="26475381"/>
            <a:ext cx="30191100" cy="10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104478" y="6253648"/>
            <a:ext cx="30191100" cy="17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104449" y="23803675"/>
            <a:ext cx="30191100" cy="6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635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5250" lIns="485250" spcFirstLastPara="1" rIns="485250" wrap="square" tIns="485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44" name="Google Shape;44;p12"/>
          <p:cNvSpPr txBox="1"/>
          <p:nvPr>
            <p:ph idx="1" type="subTitle"/>
          </p:nvPr>
        </p:nvSpPr>
        <p:spPr>
          <a:xfrm>
            <a:off x="940748" y="23542887"/>
            <a:ext cx="14333400" cy="10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17502165" y="6081470"/>
            <a:ext cx="13595400" cy="310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title="Verso - Certificado có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7175"/>
            <a:ext cx="32400000" cy="845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8509863" y="0"/>
            <a:ext cx="15380275" cy="7622874"/>
            <a:chOff x="9554050" y="0"/>
            <a:chExt cx="15380275" cy="7622874"/>
          </a:xfrm>
        </p:grpSpPr>
        <p:pic>
          <p:nvPicPr>
            <p:cNvPr id="8" name="Google Shape;8;p2" title="Logo_IFC_vertical_RGB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4050" y="388350"/>
              <a:ext cx="6254679" cy="7234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2" title="Ativo 6@6x.png"/>
            <p:cNvPicPr preferRelativeResize="0"/>
            <p:nvPr/>
          </p:nvPicPr>
          <p:blipFill rotWithShape="1">
            <a:blip r:embed="rId4">
              <a:alphaModFix/>
            </a:blip>
            <a:srcRect b="1120" l="0" r="0" t="4609"/>
            <a:stretch/>
          </p:blipFill>
          <p:spPr>
            <a:xfrm>
              <a:off x="17968350" y="0"/>
              <a:ext cx="6965975" cy="7234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02">
          <p15:clr>
            <a:srgbClr val="E46962"/>
          </p15:clr>
        </p15:guide>
        <p15:guide id="2" pos="19208">
          <p15:clr>
            <a:srgbClr val="E46962"/>
          </p15:clr>
        </p15:guide>
        <p15:guide id="3" orient="horz" pos="9524">
          <p15:clr>
            <a:srgbClr val="E46962"/>
          </p15:clr>
        </p15:guide>
        <p15:guide id="4" orient="horz" pos="567">
          <p15:clr>
            <a:srgbClr val="E46962"/>
          </p15:clr>
        </p15:guide>
        <p15:guide id="5" orient="horz" pos="4365">
          <p15:clr>
            <a:srgbClr val="E46962"/>
          </p15:clr>
        </p15:guide>
        <p15:guide id="6" pos="11509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0"/>
              <a:buFont typeface="Arial"/>
              <a:buChar char="●"/>
              <a:defRPr b="0" i="0" sz="9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04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04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04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04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04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04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04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04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mailto:diegofranciscobc@gmail.com" TargetMode="External"/><Relationship Id="rId5" Type="http://schemas.openxmlformats.org/officeDocument/2006/relationships/hyperlink" Target="mailto:juliomedeiros1942@gmail.com" TargetMode="External"/><Relationship Id="rId6" Type="http://schemas.openxmlformats.org/officeDocument/2006/relationships/hyperlink" Target="mailto:melissa.meier@ifc.edu.br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6735425" y="13195300"/>
            <a:ext cx="13806000" cy="26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lang="pt-BR" sz="5000">
                <a:solidFill>
                  <a:schemeClr val="accent1"/>
                </a:solidFill>
              </a:rPr>
              <a:t>Resultados e discussões</a:t>
            </a:r>
            <a:endParaRPr b="1" sz="5000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Os resultados parciais indicam alto engajamento dos estudantes, maior motivação e uma compreensão mais prática dos conteúdos matemáticos. A aprendizagem significativa tem ocorrido por meio da aplicação dos conhecimentos em situações reais, fortalecendo a autonomia e o trabalho em equipe.</a:t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5000" u="none" cap="none" strike="noStrike">
                <a:solidFill>
                  <a:schemeClr val="accent1"/>
                </a:solidFill>
              </a:rPr>
              <a:t>C</a:t>
            </a:r>
            <a:r>
              <a:rPr b="1" i="0" lang="pt-BR" sz="5000" u="none" cap="none" strike="noStrike">
                <a:solidFill>
                  <a:schemeClr val="accent1"/>
                </a:solidFill>
              </a:rPr>
              <a:t>onclusão/considerações finais</a:t>
            </a:r>
            <a:endParaRPr b="1" i="0" sz="5000" u="none" cap="none" strike="noStrike">
              <a:solidFill>
                <a:schemeClr val="accen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A simulação empresarial mostrou-se uma metodologia eficaz para articular teoria e prática, promovendo competências empreendedoras e ampliando o interesse dos alunos pela matemática. Espera-se que as etapas finais, como negociações e apresentação pública, consolidem a formação cidadã e o protagonismo juvenil.</a:t>
            </a:r>
            <a:endParaRPr i="0" sz="42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5000" u="none" cap="none" strike="noStrike">
                <a:solidFill>
                  <a:srgbClr val="1E3C76"/>
                </a:solidFill>
              </a:rPr>
              <a:t>Referências</a:t>
            </a:r>
            <a:endParaRPr b="1" sz="5000">
              <a:solidFill>
                <a:srgbClr val="1E3C76"/>
              </a:solidFill>
            </a:endParaRPr>
          </a:p>
          <a:p>
            <a:pPr indent="0" lvl="0" marL="0" rtl="0" algn="l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PERRENOUD, Philippe. </a:t>
            </a:r>
            <a:r>
              <a:rPr b="1" lang="pt-BR" sz="4200">
                <a:solidFill>
                  <a:schemeClr val="dk1"/>
                </a:solidFill>
              </a:rPr>
              <a:t>Ensinar: agir na urgência, decidir na incerteza.</a:t>
            </a:r>
            <a:r>
              <a:rPr lang="pt-BR" sz="4200">
                <a:solidFill>
                  <a:schemeClr val="dk1"/>
                </a:solidFill>
              </a:rPr>
              <a:t> Porto Alegre: Artmed, 2000.</a:t>
            </a:r>
            <a:endParaRPr sz="4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ABALA, Antoni; ARNAU, Laia.</a:t>
            </a:r>
            <a:r>
              <a:rPr b="1" lang="pt-BR" sz="4200">
                <a:solidFill>
                  <a:schemeClr val="dk1"/>
                </a:solidFill>
              </a:rPr>
              <a:t> Como aprender e ensinar competências. </a:t>
            </a:r>
            <a:r>
              <a:rPr lang="pt-BR" sz="4200">
                <a:solidFill>
                  <a:schemeClr val="dk1"/>
                </a:solidFill>
              </a:rPr>
              <a:t>Porto Alegre: Artmed, 2010</a:t>
            </a:r>
            <a:r>
              <a:rPr b="1" lang="pt-BR" sz="4200">
                <a:solidFill>
                  <a:schemeClr val="dk1"/>
                </a:solidFill>
              </a:rPr>
              <a:t>.</a:t>
            </a:r>
            <a:endParaRPr b="1" sz="4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300"/>
              </a:spcBef>
              <a:spcAft>
                <a:spcPts val="0"/>
              </a:spcAft>
              <a:buClr>
                <a:srgbClr val="75808A"/>
              </a:buClr>
              <a:buSzPts val="5200"/>
              <a:buFont typeface="Arial"/>
              <a:buNone/>
            </a:pPr>
            <a:r>
              <a:t/>
            </a:r>
            <a:endParaRPr i="0" sz="5200" u="none" cap="none" strike="noStrike">
              <a:solidFill>
                <a:srgbClr val="75808A"/>
              </a:solidFill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867775" y="13195300"/>
            <a:ext cx="13790400" cy="28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1E3C76"/>
                </a:solidFill>
              </a:rPr>
              <a:t>Introdução</a:t>
            </a:r>
            <a:endParaRPr i="0" sz="5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A formação integral dos estudantes requer o desenvolvimento de competências que articulem conhecimentos conceituais, procedimentais e atitudinais. Nesse contexto, o projeto </a:t>
            </a:r>
            <a:r>
              <a:rPr b="1" lang="pt-BR" sz="4200">
                <a:solidFill>
                  <a:schemeClr val="dk1"/>
                </a:solidFill>
              </a:rPr>
              <a:t>“Empresas em Ação”</a:t>
            </a:r>
            <a:r>
              <a:rPr lang="pt-BR" sz="4200">
                <a:solidFill>
                  <a:schemeClr val="dk1"/>
                </a:solidFill>
              </a:rPr>
              <a:t>, vinculado ao PIBID, busca integrar conteúdos matemáticos a práticas de empreendedorismo por meio da simulação de ambientes corporativos. Trabalhar por projetos, segundo Zabala e Arnau (2010), favorece a mobilização de saberes diversos, enquanto Perrenoud (2000) destaca a ampliação da autonomia e da tomada de decisões.</a:t>
            </a:r>
            <a:endParaRPr sz="4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pt-BR" sz="5000" u="none" cap="none" strike="noStrike">
                <a:solidFill>
                  <a:srgbClr val="1E3C76"/>
                </a:solidFill>
              </a:rPr>
              <a:t>Objetivos</a:t>
            </a:r>
            <a:endParaRPr b="1" i="0" sz="5000" u="none" cap="none" strike="noStrike">
              <a:solidFill>
                <a:srgbClr val="1E3C7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Promover o aprendizado de matemática de forma contextualizada, desenvolvendo competências cognitivas e socioemocionais através da simulação empresarial, estimulando protagonismo, raciocínio lógico e cooperação entre os alunos.</a:t>
            </a:r>
            <a:endParaRPr b="1" sz="5000">
              <a:solidFill>
                <a:srgbClr val="1E3C7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br>
              <a:rPr b="1" lang="pt-BR" sz="5000">
                <a:solidFill>
                  <a:srgbClr val="1E3C76"/>
                </a:solidFill>
              </a:rPr>
            </a:br>
            <a:r>
              <a:rPr b="1" i="0" lang="pt-BR" sz="5000" u="none" cap="none" strike="noStrike">
                <a:solidFill>
                  <a:srgbClr val="1E3C76"/>
                </a:solidFill>
              </a:rPr>
              <a:t>Material e método</a:t>
            </a:r>
            <a:r>
              <a:rPr b="1" i="0" lang="pt-BR" sz="5000" u="none" cap="none" strike="noStrike">
                <a:solidFill>
                  <a:srgbClr val="1E3C76"/>
                </a:solidFill>
              </a:rPr>
              <a:t>s</a:t>
            </a:r>
            <a:endParaRPr b="1" i="0" sz="5000" u="none" cap="none" strike="noStrike">
              <a:solidFill>
                <a:srgbClr val="1E3C7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4200">
                <a:solidFill>
                  <a:schemeClr val="dk1"/>
                </a:solidFill>
              </a:rPr>
              <a:t>O projeto está sendo desenvolvido com turmas do 9º ano do Ensino Fundamental, entre maio e dezembro de 2025. Foram criadas duas empresas fictícias, sendo uma construtora e uma loja de materiais de construção que interagem entre si.</a:t>
            </a:r>
            <a:br>
              <a:rPr lang="pt-BR" sz="4200">
                <a:solidFill>
                  <a:schemeClr val="dk1"/>
                </a:solidFill>
              </a:rPr>
            </a:br>
            <a:r>
              <a:rPr lang="pt-BR" sz="4200">
                <a:solidFill>
                  <a:schemeClr val="dk1"/>
                </a:solidFill>
              </a:rPr>
              <a:t>Os estudantes assumem papéis em diferentes departamentos, como Direção, Recursos Humanos, Vendas, Marketing, Compras, Financeiro, Sustentabilidade e Logística. As atividades incluem entrevistas internas, elaboração de currículos, eleição de diretores e resolução de situações-problema, todas mediadas pelos bolsistas e pelo professor supervisor.</a:t>
            </a:r>
            <a:endParaRPr sz="4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br>
              <a:rPr lang="pt-BR" sz="4200">
                <a:solidFill>
                  <a:schemeClr val="dk1"/>
                </a:solidFill>
              </a:rPr>
            </a:br>
            <a:endParaRPr sz="4200">
              <a:solidFill>
                <a:schemeClr val="dk1"/>
              </a:solidFill>
            </a:endParaRPr>
          </a:p>
        </p:txBody>
      </p:sp>
      <p:pic>
        <p:nvPicPr>
          <p:cNvPr id="63" name="Google Shape;63;p1" title="IMG-20250731-WA0006.jpg"/>
          <p:cNvPicPr preferRelativeResize="0"/>
          <p:nvPr/>
        </p:nvPicPr>
        <p:blipFill rotWithShape="1">
          <a:blip r:embed="rId3">
            <a:alphaModFix/>
          </a:blip>
          <a:srcRect b="18065" l="8854" r="9612" t="22527"/>
          <a:stretch/>
        </p:blipFill>
        <p:spPr>
          <a:xfrm>
            <a:off x="17639225" y="19271600"/>
            <a:ext cx="12230100" cy="62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1881538" y="8113550"/>
            <a:ext cx="286362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9500" lIns="99050" spcFirstLastPara="1" rIns="99050" wrap="square" tIns="49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</a:pPr>
            <a:r>
              <a:rPr lang="pt-BR" sz="9000">
                <a:solidFill>
                  <a:srgbClr val="1E3C76"/>
                </a:solidFill>
                <a:latin typeface="Roboto Black"/>
                <a:ea typeface="Roboto Black"/>
                <a:cs typeface="Roboto Black"/>
                <a:sym typeface="Roboto Black"/>
              </a:rPr>
              <a:t>EMPRESAS EM AÇÃO</a:t>
            </a:r>
            <a:endParaRPr b="0" i="0" sz="9000" u="none" cap="none" strike="noStrike">
              <a:solidFill>
                <a:srgbClr val="1E3C7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6138550" y="10478750"/>
            <a:ext cx="242640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Diego Francisco Feliciano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1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curso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Licenciatura em Matemática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diegofranciscobc@gmail.com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700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Julio Cesar Medeiros Filho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Professor Supervisor,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EBM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Ivone Teresinha Garcia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juliomedeiros1942@gmail.com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3700" u="none" cap="none" strike="noStrike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Melissa Meier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Professora Orientadora – </a:t>
            </a:r>
            <a:r>
              <a:rPr b="1" i="1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</a:t>
            </a:r>
            <a:r>
              <a:rPr b="1" i="0" lang="pt-BR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 sz="3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melissa.meier@ifc.edu.br</a:t>
            </a:r>
            <a:r>
              <a:rPr b="1" lang="pt-BR" sz="3700">
                <a:solidFill>
                  <a:srgbClr val="4B55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3700" u="none" cap="none" strike="noStrike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rgbClr val="4B55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7639225" y="24264050"/>
            <a:ext cx="12230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Equipe de RH da empresa de materiais de construção TIJOLÂNDIA - Turma 91 </a:t>
            </a:r>
            <a:endParaRPr b="0" i="0" sz="3700" u="none" cap="none" strike="noStrike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4043900" y="10565225"/>
            <a:ext cx="2229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rPr b="1" i="0" lang="pt-BR" sz="3700" u="none" cap="none" strike="noStrike">
                <a:solidFill>
                  <a:srgbClr val="1E3C76"/>
                </a:solidFill>
                <a:latin typeface="Roboto"/>
                <a:ea typeface="Roboto"/>
                <a:cs typeface="Roboto"/>
                <a:sym typeface="Roboto"/>
              </a:rPr>
              <a:t>Autores:</a:t>
            </a:r>
            <a:endParaRPr b="1" i="0" sz="3700" u="none" cap="none" strike="noStrike">
              <a:solidFill>
                <a:srgbClr val="1E3C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914575" y="270953"/>
            <a:ext cx="10220325" cy="72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 title="IMG-20250731-WA0033.jpg"/>
          <p:cNvPicPr preferRelativeResize="0"/>
          <p:nvPr/>
        </p:nvPicPr>
        <p:blipFill rotWithShape="1">
          <a:blip r:embed="rId8">
            <a:alphaModFix/>
          </a:blip>
          <a:srcRect b="17599" l="0" r="0" t="17599"/>
          <a:stretch/>
        </p:blipFill>
        <p:spPr>
          <a:xfrm>
            <a:off x="17639230" y="25787088"/>
            <a:ext cx="12150772" cy="55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17908926" y="30146611"/>
            <a:ext cx="12150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pt-BR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Equipe de RH da empresa construtora SENMENDYGUYN </a:t>
            </a:r>
            <a:r>
              <a:rPr b="0" i="0" lang="pt-BR" sz="3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Turma 92</a:t>
            </a:r>
            <a:endParaRPr b="0" i="0" sz="3700" u="none" cap="none" strike="noStrike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3C76"/>
      </a:accent1>
      <a:accent2>
        <a:srgbClr val="F49B78"/>
      </a:accent2>
      <a:accent3>
        <a:srgbClr val="A5A5A5"/>
      </a:accent3>
      <a:accent4>
        <a:srgbClr val="F49B78"/>
      </a:accent4>
      <a:accent5>
        <a:srgbClr val="1E3C76"/>
      </a:accent5>
      <a:accent6>
        <a:srgbClr val="1E3C76"/>
      </a:accent6>
      <a:hlink>
        <a:srgbClr val="1E3C7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