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</p:sldIdLst>
  <p:sldSz cy="43200625" cx="32399275"/>
  <p:notesSz cx="6858000" cy="9144000"/>
  <p:embeddedFontLst>
    <p:embeddedFont>
      <p:font typeface="Roboto ExtraBold"/>
      <p:bold r:id="rId8"/>
      <p:boldItalic r:id="rId9"/>
    </p:embeddedFont>
    <p:embeddedFont>
      <p:font typeface="Roboto Black"/>
      <p:bold r:id="rId10"/>
      <p:boldItalic r:id="rId11"/>
    </p:embeddedFon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747775"/>
          </p15:clr>
        </p15:guide>
        <p15:guide id="2" pos="9877">
          <p15:clr>
            <a:srgbClr val="747775"/>
          </p15:clr>
        </p15:guide>
        <p15:guide id="3" pos="10542">
          <p15:clr>
            <a:srgbClr val="747775"/>
          </p15:clr>
        </p15:guide>
        <p15:guide id="4" pos="1201">
          <p15:clr>
            <a:srgbClr val="747775"/>
          </p15:clr>
        </p15:guide>
        <p15:guide id="5" pos="19208">
          <p15:clr>
            <a:srgbClr val="747775"/>
          </p15:clr>
        </p15:guide>
        <p15:guide id="6" orient="horz" pos="9507">
          <p15:clr>
            <a:srgbClr val="747775"/>
          </p15:clr>
        </p15:guide>
        <p15:guide id="7" orient="horz" pos="26257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gE2pfEizyERTREa42l+VbenFga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9877"/>
        <p:guide pos="10542"/>
        <p:guide pos="1201"/>
        <p:guide pos="19208"/>
        <p:guide pos="9507" orient="horz"/>
        <p:guide pos="262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Black-boldItalic.fntdata"/><Relationship Id="rId10" Type="http://schemas.openxmlformats.org/officeDocument/2006/relationships/font" Target="fonts/RobotoBlack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ExtraBold-boldItalic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8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857457" y="685800"/>
            <a:ext cx="5143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1104449" y="35532388"/>
            <a:ext cx="21255900" cy="50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hasCustomPrompt="1" type="title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700"/>
              <a:buNone/>
              <a:defRPr sz="637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104449" y="26475381"/>
            <a:ext cx="30191100" cy="10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104478" y="6253648"/>
            <a:ext cx="30191100" cy="172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0"/>
              <a:buNone/>
              <a:defRPr sz="27600"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104449" y="23803675"/>
            <a:ext cx="30191100" cy="6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100"/>
              <a:buNone/>
              <a:defRPr sz="19100"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635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indent="-635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0"/>
              <a:buNone/>
              <a:defRPr sz="25400"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85250" lIns="485250" spcFirstLastPara="1" rIns="485250" wrap="square" tIns="485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 txBox="1"/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/>
        </p:txBody>
      </p:sp>
      <p:sp>
        <p:nvSpPr>
          <p:cNvPr id="44" name="Google Shape;44;p12"/>
          <p:cNvSpPr txBox="1"/>
          <p:nvPr>
            <p:ph idx="1" type="subTitle"/>
          </p:nvPr>
        </p:nvSpPr>
        <p:spPr>
          <a:xfrm>
            <a:off x="940748" y="23542887"/>
            <a:ext cx="14333400" cy="10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17502165" y="6081470"/>
            <a:ext cx="13595400" cy="310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-831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0"/>
              <a:buChar char="●"/>
              <a:defRPr/>
            </a:lvl1pPr>
            <a:lvl2pPr indent="-704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indent="-704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indent="-704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indent="-704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indent="-704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indent="-704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indent="-704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indent="-704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title="Verso - Certificado cópi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57175"/>
            <a:ext cx="32400000" cy="845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"/>
          <p:cNvGrpSpPr/>
          <p:nvPr/>
        </p:nvGrpSpPr>
        <p:grpSpPr>
          <a:xfrm>
            <a:off x="8509863" y="0"/>
            <a:ext cx="15380275" cy="7622874"/>
            <a:chOff x="9554050" y="0"/>
            <a:chExt cx="15380275" cy="7622874"/>
          </a:xfrm>
        </p:grpSpPr>
        <p:pic>
          <p:nvPicPr>
            <p:cNvPr id="8" name="Google Shape;8;p2" title="Logo_IFC_vertical_RGB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54050" y="388350"/>
              <a:ext cx="6254679" cy="7234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;p2" title="Ativo 6@6x.png"/>
            <p:cNvPicPr preferRelativeResize="0"/>
            <p:nvPr/>
          </p:nvPicPr>
          <p:blipFill rotWithShape="1">
            <a:blip r:embed="rId4">
              <a:alphaModFix/>
            </a:blip>
            <a:srcRect b="1120" l="0" r="0" t="4609"/>
            <a:stretch/>
          </p:blipFill>
          <p:spPr>
            <a:xfrm>
              <a:off x="17968350" y="0"/>
              <a:ext cx="6965975" cy="72345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202">
          <p15:clr>
            <a:srgbClr val="E46962"/>
          </p15:clr>
        </p15:guide>
        <p15:guide id="2" pos="19208">
          <p15:clr>
            <a:srgbClr val="E46962"/>
          </p15:clr>
        </p15:guide>
        <p15:guide id="3" orient="horz" pos="9524">
          <p15:clr>
            <a:srgbClr val="E46962"/>
          </p15:clr>
        </p15:guide>
        <p15:guide id="4" orient="horz" pos="567">
          <p15:clr>
            <a:srgbClr val="E46962"/>
          </p15:clr>
        </p15:guide>
        <p15:guide id="5" orient="horz" pos="4365">
          <p15:clr>
            <a:srgbClr val="E46962"/>
          </p15:clr>
        </p15:guide>
        <p15:guide id="6" pos="11509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1104449" y="3737743"/>
            <a:ext cx="30191100" cy="4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b="0" i="0" sz="1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250" lIns="485250" spcFirstLastPara="1" rIns="485250" wrap="square" tIns="485250">
            <a:normAutofit/>
          </a:bodyPr>
          <a:lstStyle>
            <a:lvl1pPr indent="-831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0"/>
              <a:buFont typeface="Arial"/>
              <a:buChar char="●"/>
              <a:defRPr b="0" i="0" sz="9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04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04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04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04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04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04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04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04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b="0" i="0" sz="7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30020520" y="39166125"/>
            <a:ext cx="19446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5250" lIns="485250" spcFirstLastPara="1" rIns="485250" wrap="square" tIns="4852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8.jpg"/><Relationship Id="rId10" Type="http://schemas.openxmlformats.org/officeDocument/2006/relationships/image" Target="../media/image1.png"/><Relationship Id="rId13" Type="http://schemas.openxmlformats.org/officeDocument/2006/relationships/image" Target="../media/image2.jpg"/><Relationship Id="rId1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lexhenrique1100@gmail.com" TargetMode="External"/><Relationship Id="rId4" Type="http://schemas.openxmlformats.org/officeDocument/2006/relationships/hyperlink" Target="mailto:andreia.lopes16@hotmail.com" TargetMode="External"/><Relationship Id="rId9" Type="http://schemas.openxmlformats.org/officeDocument/2006/relationships/image" Target="../media/image12.png"/><Relationship Id="rId15" Type="http://schemas.openxmlformats.org/officeDocument/2006/relationships/image" Target="../media/image3.jpg"/><Relationship Id="rId14" Type="http://schemas.openxmlformats.org/officeDocument/2006/relationships/image" Target="../media/image11.jp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5" Type="http://schemas.openxmlformats.org/officeDocument/2006/relationships/hyperlink" Target="mailto:jaquelinemariacr@gmail.com" TargetMode="External"/><Relationship Id="rId19" Type="http://schemas.openxmlformats.org/officeDocument/2006/relationships/image" Target="../media/image4.png"/><Relationship Id="rId6" Type="http://schemas.openxmlformats.org/officeDocument/2006/relationships/hyperlink" Target="mailto:mirianregina389@gmail.com" TargetMode="External"/><Relationship Id="rId18" Type="http://schemas.openxmlformats.org/officeDocument/2006/relationships/image" Target="../media/image14.png"/><Relationship Id="rId7" Type="http://schemas.openxmlformats.org/officeDocument/2006/relationships/hyperlink" Target="mailto:julio-medeiros1942@hotmail.com" TargetMode="External"/><Relationship Id="rId8" Type="http://schemas.openxmlformats.org/officeDocument/2006/relationships/hyperlink" Target="mailto:melissa.meier@ifc.edu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890000" y="8304050"/>
            <a:ext cx="286362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9500" lIns="99050" spcFirstLastPara="1" rIns="99050" wrap="square" tIns="495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6800">
                <a:solidFill>
                  <a:schemeClr val="dk1"/>
                </a:solidFill>
              </a:rPr>
              <a:t>METODOLOGIAS LÚDICAS NO ENSINO DE MATEMÁTICA: </a:t>
            </a:r>
            <a:endParaRPr b="1" sz="6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6800">
                <a:solidFill>
                  <a:schemeClr val="dk1"/>
                </a:solidFill>
              </a:rPr>
              <a:t>EXPERIÊNCIAS COM JOGOS DIDÁTICOS NO PIBID</a:t>
            </a:r>
            <a:endParaRPr b="0" i="0" sz="6800" u="none" cap="none" strike="noStrike">
              <a:solidFill>
                <a:srgbClr val="1E3C7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4766950" y="11127425"/>
            <a:ext cx="25535400" cy="3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Alexsandro Henrique dos Santos,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Licenciatura em Matemática,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alexhenrique1100@gmail.com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Andreia Lopes Ferreira,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Licenciatura em Matemática,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andreia.lopes16@hotmail.com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Jaqueline Maria Castro Rodrigues,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Licenciatura em Matemática,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jaquelinemariacr@gmail.com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Mirian Regina Gomes de Paula Oliveira,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Camboriú,Licenciatura em Matemática,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mirianregina389@gmail.com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 Supervisor Julio Cesar Medeiros Filho - 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EBM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Profª Ivone Teresinha Garcia,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julio-medeiros1942@hotmail.com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Professora Orientadora Melissa Meier - </a:t>
            </a:r>
            <a:r>
              <a:rPr b="1" i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Campus </a:t>
            </a:r>
            <a:r>
              <a:rPr b="1" lang="pt-BR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Camboriú, </a:t>
            </a:r>
            <a:r>
              <a:rPr b="1" lang="pt-BR" sz="3700" u="sng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melissa.meier@ifc.edu.br</a:t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5C"/>
              </a:buClr>
              <a:buSzPts val="5900"/>
              <a:buFont typeface="Arial"/>
              <a:buNone/>
            </a:pPr>
            <a:r>
              <a:t/>
            </a:r>
            <a:endParaRPr b="1"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905875" y="15092100"/>
            <a:ext cx="13790400" cy="27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Introdução</a:t>
            </a:r>
            <a:endParaRPr b="0" i="0" sz="5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ensino de Matemática nos anos finais do Ensino Fundamental ainda enfrenta desafios relacionados à motivação e à compreensão dos conteúdos. Nesse contexto, o subprojeto de Matemática do PIBID/IFC Camboriú desenvolveu práticas baseadas em metodologias ativas, com foco na gamificação, como forma de tornar as aulas mais significativas e atrativas. A experiência buscou articular teoria e prática, promovendo aprendizagens lúdicas e o desenvolvimento da autonomia dos estudantes.</a:t>
            </a:r>
            <a:endParaRPr i="0" sz="4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Objetivos</a:t>
            </a:r>
            <a:endParaRPr b="0" i="0" sz="50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Promover a aprendizagem matemática por meio da gamificação, utilizando jogos como estratégia lúdica para revisar e aprofundar conteúdos de potenciação e radiciação, estimulando o engajamento e a participação dos estudantes.</a:t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pt-BR" sz="36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Jogo da Velha </a:t>
            </a:r>
            <a:r>
              <a:rPr lang="pt-BR" sz="3600">
                <a:solidFill>
                  <a:srgbClr val="13131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Matemático</a:t>
            </a:r>
            <a:endParaRPr sz="36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Materia</a:t>
            </a:r>
            <a:r>
              <a:rPr lang="pt-BR" sz="5000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l</a:t>
            </a: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 e métodos                   </a:t>
            </a:r>
            <a:r>
              <a:rPr lang="pt-BR" sz="3600">
                <a:solidFill>
                  <a:srgbClr val="13131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Bingo Matemático</a:t>
            </a: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    </a:t>
            </a:r>
            <a:endParaRPr b="0" i="0" sz="50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Gamificação foi implementada focando em metodologias ativas e ludicidade. As ações consistiram no </a:t>
            </a:r>
            <a:r>
              <a:rPr b="1"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“Bingo Matemático”</a:t>
            </a: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que adaptou o jogo tradicional para revisar operações básicas (incluindo potenciação e radiciação), e no </a:t>
            </a:r>
            <a:r>
              <a:rPr b="1"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“Jogo da Velha Matemático”</a:t>
            </a: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que abordou especificamente potenciação e radiciação por meio de um tabuleiro modificado. Ambas as práticas utilizaram recursos adaptados e contaram com a mediação constante dos bolsistas para o suporte pedagógico, estimulando a participação ativa dos estudantes.</a:t>
            </a:r>
            <a:endParaRPr i="0" sz="4200" u="none" cap="none" strike="noStrike">
              <a:solidFill>
                <a:schemeClr val="dk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-10633526" y="28414992"/>
            <a:ext cx="890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pt-BR" sz="4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Legenda da imagem.</a:t>
            </a:r>
            <a:endParaRPr b="0" i="0" sz="4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6720250" y="15092000"/>
            <a:ext cx="13806000" cy="27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Resultados e discussões</a:t>
            </a:r>
            <a:endParaRPr b="0" i="0" sz="5000" u="none" cap="none" strike="noStrike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inclusão de jogos e gamificação no ensino da Matemática é altamente benéfica: desenvolve habilidades, promove um ambiente participativo, estimula o raciocínio lógico e a resolução de problemas, aumenta o engajamento dos estudantes e favorece a compreensão dos conceitos matemáticos. Os jogos são um recurso poderoso que torna o aprendizado da Matemática mais significativo e eficaz</a:t>
            </a: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</a:t>
            </a:r>
            <a:r>
              <a:rPr lang="pt-BR" sz="3600">
                <a:solidFill>
                  <a:srgbClr val="13131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Aplicação do bingo matemático na escola-campo </a:t>
            </a:r>
            <a:endParaRPr sz="36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chemeClr val="accen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chemeClr val="accen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chemeClr val="accen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rtl="0" algn="just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13131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                   Alunos jogando o jogo da velha matemático </a:t>
            </a:r>
            <a:endParaRPr sz="5000">
              <a:solidFill>
                <a:schemeClr val="accen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000" u="none" cap="none" strike="noStrike">
                <a:solidFill>
                  <a:schemeClr val="accent1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Conclusão/considerações finais</a:t>
            </a:r>
            <a:endParaRPr b="0" i="0" sz="5000" u="none" cap="none" strike="noStrike">
              <a:solidFill>
                <a:schemeClr val="accent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rgbClr val="1313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estudo conclui que a inserção de jogos e da ludicidade contribui para práticas docentes inovadoras. Reforça-se a importância desses recursos como estratégias pedagógicas que favorecem a aprendizagem e o engajamento. Por fim, evidencia-se que as ações desenvolvidas no âmbito do PIBID/Matemática fortalecem a formação docente, ao articular teoria e prática no contexto escolar.</a:t>
            </a:r>
            <a:endParaRPr sz="4200">
              <a:solidFill>
                <a:srgbClr val="1313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5000" u="none" cap="none" strike="noStrike">
                <a:solidFill>
                  <a:srgbClr val="1E3C7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Referências</a:t>
            </a:r>
            <a:endParaRPr sz="5000">
              <a:solidFill>
                <a:srgbClr val="1E3C7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LORENZATO, S. </a:t>
            </a:r>
            <a:r>
              <a:rPr b="1"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jogo e o ensino da matemática</a:t>
            </a:r>
            <a:r>
              <a:rPr lang="pt-BR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In: __. O cotidiano da escola e a matemática: reflexões sobre a prática do professor. Campinas: Autores Associados, 2006.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3300"/>
              </a:spcBef>
              <a:spcAft>
                <a:spcPts val="0"/>
              </a:spcAft>
              <a:buClr>
                <a:srgbClr val="75808A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758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-10335625" y="38740325"/>
            <a:ext cx="8608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pt-BR" sz="4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Legenda da imagem.</a:t>
            </a:r>
            <a:endParaRPr b="0" i="0" sz="4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9">
            <a:alphaModFix/>
          </a:blip>
          <a:srcRect b="0" l="0" r="0" t="22342"/>
          <a:stretch/>
        </p:blipFill>
        <p:spPr>
          <a:xfrm>
            <a:off x="-15517375" y="12409650"/>
            <a:ext cx="13790250" cy="156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9">
            <a:alphaModFix/>
          </a:blip>
          <a:srcRect b="0" l="0" r="0" t="66772"/>
          <a:stretch/>
        </p:blipFill>
        <p:spPr>
          <a:xfrm>
            <a:off x="-15517375" y="31773548"/>
            <a:ext cx="13790250" cy="67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2697700" y="11193875"/>
            <a:ext cx="2229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5C"/>
              </a:buClr>
              <a:buSzPts val="5900"/>
              <a:buFont typeface="Arial"/>
              <a:buNone/>
            </a:pPr>
            <a:r>
              <a:rPr b="1" i="0" lang="pt-BR" sz="3700" u="none" cap="none" strike="noStrike">
                <a:solidFill>
                  <a:srgbClr val="1E3C76"/>
                </a:solidFill>
                <a:latin typeface="Roboto"/>
                <a:ea typeface="Roboto"/>
                <a:cs typeface="Roboto"/>
                <a:sym typeface="Roboto"/>
              </a:rPr>
              <a:t>Autores:</a:t>
            </a:r>
            <a:endParaRPr b="1" i="0" sz="3700" u="none" cap="none" strike="noStrike">
              <a:solidFill>
                <a:srgbClr val="1E3C7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914575" y="270953"/>
            <a:ext cx="10220325" cy="72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 title="Imagem do WhatsApp de 2025-08-02 à(s) 13.49.31_af208612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697101" y="30517625"/>
            <a:ext cx="5196132" cy="380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381425" y="26379090"/>
            <a:ext cx="3068700" cy="407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697850" y="26407458"/>
            <a:ext cx="3068712" cy="409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2">
            <a:off x="27014275" y="26419788"/>
            <a:ext cx="3068700" cy="412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3">
            <a:off x="17179300" y="26405826"/>
            <a:ext cx="3068700" cy="409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7154525" y="21777650"/>
            <a:ext cx="4448900" cy="38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620125" y="21777650"/>
            <a:ext cx="4358401" cy="37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1907800" y="21749175"/>
            <a:ext cx="3383216" cy="38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697100" y="28163175"/>
            <a:ext cx="5196125" cy="248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697700" y="28201275"/>
            <a:ext cx="6293901" cy="48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3C76"/>
      </a:accent1>
      <a:accent2>
        <a:srgbClr val="F49B78"/>
      </a:accent2>
      <a:accent3>
        <a:srgbClr val="A5A5A5"/>
      </a:accent3>
      <a:accent4>
        <a:srgbClr val="F49B78"/>
      </a:accent4>
      <a:accent5>
        <a:srgbClr val="1E3C76"/>
      </a:accent5>
      <a:accent6>
        <a:srgbClr val="1E3C76"/>
      </a:accent6>
      <a:hlink>
        <a:srgbClr val="1E3C7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